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315" r:id="rId3"/>
    <p:sldId id="316"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20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8-22T21:26:16.229"/>
    </inkml:context>
    <inkml:brush xml:id="br0">
      <inkml:brushProperty name="width" value="0.05" units="cm"/>
      <inkml:brushProperty name="height" value="0.05" units="cm"/>
    </inkml:brush>
  </inkml:definitions>
  <inkml:trace contextRef="#ctx0" brushRef="#br0">0 0 24575,'1'6'0,"1"-1"0,-1 1 0,1 0 0,0-1 0,0 0 0,1 1 0,0-1 0,0 0 0,0 0 0,5 6 0,5 8 0,57 101 0,-5 2 0,53 142 0,10 101 0,83 400 0,-150-522 0,107 275 0,-110-373 0,7-3 0,5-4 0,98 143 0,-57-121 0,227 255 0,-288-364-170,2-2-1,1-3 0,3-2 1,2-2-1,1-3 0,2-3 1,72 32-1,10-10-6655</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5E8CF-300D-4E04-9062-4E67C55910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03E5BE-BE0D-4829-B58D-2572BD95B1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975AA5-7BCC-4B97-AD29-A1DA97B7837F}"/>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90D720C8-1588-45F4-B38B-DEA76C14E9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7A4E7D-7B05-4FC9-9BBE-46F3335B6AFC}"/>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3157893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272E3-46E9-4612-B1FB-ED3218E7C4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6B053BD-9324-4899-93D3-7CDB64E90E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8F969D-5A13-4EDF-9163-1B76DC2C9064}"/>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B587FD6E-209E-4589-BAC8-235ADE0E9A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185821-F502-472F-991C-2CF074857ACE}"/>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1242746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0A2412-2450-4C71-A0E8-1F97EAA6E74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86C36B-E926-43D4-9578-0D79FE1C8B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70E70A-B2A2-4081-B7FE-D44BBFE4AC10}"/>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3BD1BFED-2A98-4C95-970D-A6292EA727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471EB-FABB-4AA8-9902-E1C0ABB5D98C}"/>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3994861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0CC1D-0B02-4A2A-B476-2B90B9675C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D4497E-2AD1-4008-B166-0C135ADCF4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D8CC6B-1FE1-472A-8D8C-AF97D4D5C053}"/>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D0FF3FEE-3043-473F-B40B-C050F0271B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5099E-C1E3-499F-A7A9-9E3C7FA6BEDB}"/>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181358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61A71-18E5-4BAA-854E-E7ACA9E990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C60BF7-9A8A-4497-882C-E382A68919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1B8465-E75B-44F2-ACBF-A5CD9CB2AAD5}"/>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6841471F-687F-492E-BBA2-2C72516B91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B4A886-F953-496D-84C8-8847352DFCB8}"/>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243514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BAFE-078F-485D-AB99-D70ADDD7F6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154D58-9691-44BB-B601-E929C5AB0F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9CF5EC-5543-4E13-9BDA-6469AE71EB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8491CBF-F1A0-4486-8B62-9B880F952552}"/>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6" name="Footer Placeholder 5">
            <a:extLst>
              <a:ext uri="{FF2B5EF4-FFF2-40B4-BE49-F238E27FC236}">
                <a16:creationId xmlns:a16="http://schemas.microsoft.com/office/drawing/2014/main" id="{60FF8FB5-D671-45D8-B58E-F33799C72C4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D92B14-305A-4725-A90C-607193847347}"/>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3285807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8D210-B409-428B-BD25-8AFDDB9355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2DA8AA8-5114-4D90-BDDB-D90FEEB9CA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F4749C-66A8-4AEE-865E-4AAB82A9B7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C075F33-C768-48F6-B24E-D9A4073A17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215D9E7-C17F-4B40-B9DA-74806F4FEA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2B981C-B855-4053-94B8-DB92FDE5D8C4}"/>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8" name="Footer Placeholder 7">
            <a:extLst>
              <a:ext uri="{FF2B5EF4-FFF2-40B4-BE49-F238E27FC236}">
                <a16:creationId xmlns:a16="http://schemas.microsoft.com/office/drawing/2014/main" id="{9BDB4AD6-3546-4CDC-BCCA-E587DC707E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16FD46-D2F9-4820-B8DE-7C4EACEAADAD}"/>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529747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AD663-074E-41B9-8042-1516C631511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9FA413-D1C6-4520-A0DA-2C60A6233452}"/>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4" name="Footer Placeholder 3">
            <a:extLst>
              <a:ext uri="{FF2B5EF4-FFF2-40B4-BE49-F238E27FC236}">
                <a16:creationId xmlns:a16="http://schemas.microsoft.com/office/drawing/2014/main" id="{7B927C44-7222-44EC-95C1-B2F25CFACE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67D63A-72E6-42C6-8FFC-0CB300C8833D}"/>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574428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94BD8F-78AE-4494-AD3E-E69B5FC85FB7}"/>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3" name="Footer Placeholder 2">
            <a:extLst>
              <a:ext uri="{FF2B5EF4-FFF2-40B4-BE49-F238E27FC236}">
                <a16:creationId xmlns:a16="http://schemas.microsoft.com/office/drawing/2014/main" id="{C47C2E4F-6335-4A55-87FE-05DC699C92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125FCD-AA45-4422-B205-D360EB044ECD}"/>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1969450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B3DCA-67FF-49E4-8254-C3FF41FA95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4AEB07-A34E-4DDD-92EE-C22EB0C012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D18DE8-5C3B-4D36-9E87-522A02825E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938617-2F62-4A77-A8A4-1458D2C1FB5E}"/>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6" name="Footer Placeholder 5">
            <a:extLst>
              <a:ext uri="{FF2B5EF4-FFF2-40B4-BE49-F238E27FC236}">
                <a16:creationId xmlns:a16="http://schemas.microsoft.com/office/drawing/2014/main" id="{081E3EE1-20E9-4BAA-AAA6-266F867186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BFD638-5443-4B45-A2D6-C8E0FEAB66A2}"/>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820235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3F6CA-3B6D-4DB8-9E77-0AA3A14869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BB69D9B-B874-47A4-A1E9-C4AA57FFE4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6EA31F-955B-4F42-B70A-A207DB519A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B3942A-A304-4BF3-AD7F-E57F850A5769}"/>
              </a:ext>
            </a:extLst>
          </p:cNvPr>
          <p:cNvSpPr>
            <a:spLocks noGrp="1"/>
          </p:cNvSpPr>
          <p:nvPr>
            <p:ph type="dt" sz="half" idx="10"/>
          </p:nvPr>
        </p:nvSpPr>
        <p:spPr/>
        <p:txBody>
          <a:bodyPr/>
          <a:lstStyle/>
          <a:p>
            <a:fld id="{74B60D9F-9D32-4CD3-AA05-49B2EB13BEEB}" type="datetimeFigureOut">
              <a:rPr lang="en-US" smtClean="0"/>
              <a:t>5/15/2023</a:t>
            </a:fld>
            <a:endParaRPr lang="en-US"/>
          </a:p>
        </p:txBody>
      </p:sp>
      <p:sp>
        <p:nvSpPr>
          <p:cNvPr id="6" name="Footer Placeholder 5">
            <a:extLst>
              <a:ext uri="{FF2B5EF4-FFF2-40B4-BE49-F238E27FC236}">
                <a16:creationId xmlns:a16="http://schemas.microsoft.com/office/drawing/2014/main" id="{62AD8C30-5E2F-47BC-862B-127EF0092B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A09C23-B8C2-41C7-B9CB-1AD97AEACDB7}"/>
              </a:ext>
            </a:extLst>
          </p:cNvPr>
          <p:cNvSpPr>
            <a:spLocks noGrp="1"/>
          </p:cNvSpPr>
          <p:nvPr>
            <p:ph type="sldNum" sz="quarter" idx="12"/>
          </p:nvPr>
        </p:nvSpPr>
        <p:spPr/>
        <p:txBody>
          <a:bodyPr/>
          <a:lstStyle/>
          <a:p>
            <a:fld id="{D4C1FF9E-E51C-4BD5-AD56-0F1A80320BD4}" type="slidenum">
              <a:rPr lang="en-US" smtClean="0"/>
              <a:t>‹#›</a:t>
            </a:fld>
            <a:endParaRPr lang="en-US"/>
          </a:p>
        </p:txBody>
      </p:sp>
    </p:spTree>
    <p:extLst>
      <p:ext uri="{BB962C8B-B14F-4D97-AF65-F5344CB8AC3E}">
        <p14:creationId xmlns:p14="http://schemas.microsoft.com/office/powerpoint/2010/main" val="739834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57D06D-71E4-4F93-B8E7-F47D3429C3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A410B2-30AD-45B2-AE3D-8A8AA86B69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420818-ECB9-45D5-AFFB-22683A6CFB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60D9F-9D32-4CD3-AA05-49B2EB13BEEB}" type="datetimeFigureOut">
              <a:rPr lang="en-US" smtClean="0"/>
              <a:t>5/15/2023</a:t>
            </a:fld>
            <a:endParaRPr lang="en-US"/>
          </a:p>
        </p:txBody>
      </p:sp>
      <p:sp>
        <p:nvSpPr>
          <p:cNvPr id="5" name="Footer Placeholder 4">
            <a:extLst>
              <a:ext uri="{FF2B5EF4-FFF2-40B4-BE49-F238E27FC236}">
                <a16:creationId xmlns:a16="http://schemas.microsoft.com/office/drawing/2014/main" id="{8DD4CA7E-74FF-46D5-80B7-CC4158D40C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7879FB-FB26-4985-90D5-4952CC5E0F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C1FF9E-E51C-4BD5-AD56-0F1A80320BD4}" type="slidenum">
              <a:rPr lang="en-US" smtClean="0"/>
              <a:t>‹#›</a:t>
            </a:fld>
            <a:endParaRPr lang="en-US"/>
          </a:p>
        </p:txBody>
      </p:sp>
    </p:spTree>
    <p:extLst>
      <p:ext uri="{BB962C8B-B14F-4D97-AF65-F5344CB8AC3E}">
        <p14:creationId xmlns:p14="http://schemas.microsoft.com/office/powerpoint/2010/main" val="2426829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1.wmf"/><Relationship Id="rId7" Type="http://schemas.openxmlformats.org/officeDocument/2006/relationships/image" Target="../media/image3.png"/><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3.wmf"/></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oleObject" Target="../embeddings/oleObject6.bin"/><Relationship Id="rId2" Type="http://schemas.openxmlformats.org/officeDocument/2006/relationships/oleObject" Target="../embeddings/oleObject4.bin"/><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wmf"/><Relationship Id="rId10" Type="http://schemas.openxmlformats.org/officeDocument/2006/relationships/image" Target="../media/image7.wmf"/><Relationship Id="rId4" Type="http://schemas.openxmlformats.org/officeDocument/2006/relationships/oleObject" Target="../embeddings/oleObject5.bin"/><Relationship Id="rId9" Type="http://schemas.openxmlformats.org/officeDocument/2006/relationships/oleObject" Target="../embeddings/oleObject7.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3.png"/><Relationship Id="rId3" Type="http://schemas.openxmlformats.org/officeDocument/2006/relationships/image" Target="../media/image8.wmf"/><Relationship Id="rId7" Type="http://schemas.openxmlformats.org/officeDocument/2006/relationships/image" Target="../media/image10.wmf"/><Relationship Id="rId12" Type="http://schemas.openxmlformats.org/officeDocument/2006/relationships/oleObject" Target="../embeddings/oleObject13.bin"/><Relationship Id="rId2"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10.bin"/><Relationship Id="rId11" Type="http://schemas.openxmlformats.org/officeDocument/2006/relationships/image" Target="../media/image12.wmf"/><Relationship Id="rId5" Type="http://schemas.openxmlformats.org/officeDocument/2006/relationships/image" Target="../media/image9.wmf"/><Relationship Id="rId15" Type="http://schemas.openxmlformats.org/officeDocument/2006/relationships/image" Target="../media/image14.e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1.wmf"/><Relationship Id="rId14" Type="http://schemas.openxmlformats.org/officeDocument/2006/relationships/oleObject" Target="../embeddings/oleObject14.bin"/></Relationships>
</file>

<file path=ppt/slides/_rels/slide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15.bin"/><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874515" y="131999"/>
            <a:ext cx="4628462" cy="621596"/>
          </a:xfrm>
        </p:spPr>
        <p:txBody>
          <a:bodyPr>
            <a:normAutofit/>
          </a:bodyPr>
          <a:lstStyle/>
          <a:p>
            <a:r>
              <a:rPr lang="en-US" sz="3600" b="1" u="sng">
                <a:latin typeface="+mn-lt"/>
              </a:rPr>
              <a:t>Photons - Interaction</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288470" y="1177137"/>
            <a:ext cx="8930944" cy="307777"/>
          </a:xfrm>
          <a:prstGeom prst="rect">
            <a:avLst/>
          </a:prstGeom>
          <a:noFill/>
        </p:spPr>
        <p:txBody>
          <a:bodyPr wrap="square" rtlCol="0">
            <a:spAutoFit/>
          </a:bodyPr>
          <a:lstStyle/>
          <a:p>
            <a:r>
              <a:rPr lang="en-US" sz="1400" dirty="0"/>
              <a:t>So we already worked out their Hamiltonian in the QFT file.  Note we’re using Natural Gaussian units.  So no c’s or h-bars. </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32DAC30A-97F5-40E9-BCB5-78CE62C64011}"/>
              </a:ext>
            </a:extLst>
          </p:cNvPr>
          <p:cNvGraphicFramePr>
            <a:graphicFrameLocks noChangeAspect="1"/>
          </p:cNvGraphicFramePr>
          <p:nvPr/>
        </p:nvGraphicFramePr>
        <p:xfrm>
          <a:off x="385763" y="1804988"/>
          <a:ext cx="2073275" cy="471487"/>
        </p:xfrm>
        <a:graphic>
          <a:graphicData uri="http://schemas.openxmlformats.org/presentationml/2006/ole">
            <mc:AlternateContent xmlns:mc="http://schemas.openxmlformats.org/markup-compatibility/2006">
              <mc:Choice xmlns:v="urn:schemas-microsoft-com:vml" Requires="v">
                <p:oleObj name="Equation" r:id="rId2" imgW="1511300" imgH="342900" progId="Equation.DSMT4">
                  <p:embed/>
                </p:oleObj>
              </mc:Choice>
              <mc:Fallback>
                <p:oleObj name="Equation" r:id="rId2" imgW="1511300" imgH="342900" progId="Equation.DSMT4">
                  <p:embed/>
                  <p:pic>
                    <p:nvPicPr>
                      <p:cNvPr id="5" name="Object 4">
                        <a:extLst>
                          <a:ext uri="{FF2B5EF4-FFF2-40B4-BE49-F238E27FC236}">
                            <a16:creationId xmlns:a16="http://schemas.microsoft.com/office/drawing/2014/main" id="{32DAC30A-97F5-40E9-BCB5-78CE62C640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1804988"/>
                        <a:ext cx="2073275" cy="47148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46FFA2DB-DEB9-42EB-A4D3-2C5EA2828791}"/>
              </a:ext>
            </a:extLst>
          </p:cNvPr>
          <p:cNvGraphicFramePr>
            <a:graphicFrameLocks noChangeAspect="1"/>
          </p:cNvGraphicFramePr>
          <p:nvPr>
            <p:extLst>
              <p:ext uri="{D42A27DB-BD31-4B8C-83A1-F6EECF244321}">
                <p14:modId xmlns:p14="http://schemas.microsoft.com/office/powerpoint/2010/main" val="3199788848"/>
              </p:ext>
            </p:extLst>
          </p:nvPr>
        </p:nvGraphicFramePr>
        <p:xfrm>
          <a:off x="3457054" y="1659334"/>
          <a:ext cx="5335572" cy="609203"/>
        </p:xfrm>
        <a:graphic>
          <a:graphicData uri="http://schemas.openxmlformats.org/presentationml/2006/ole">
            <mc:AlternateContent xmlns:mc="http://schemas.openxmlformats.org/markup-compatibility/2006">
              <mc:Choice xmlns:v="urn:schemas-microsoft-com:vml" Requires="v">
                <p:oleObj name="Equation" r:id="rId4" imgW="4190760" imgH="482400" progId="Equation.DSMT4">
                  <p:embed/>
                </p:oleObj>
              </mc:Choice>
              <mc:Fallback>
                <p:oleObj name="Equation" r:id="rId4" imgW="4190760" imgH="482400" progId="Equation.DSMT4">
                  <p:embed/>
                  <p:pic>
                    <p:nvPicPr>
                      <p:cNvPr id="0" name="Object 4"/>
                      <p:cNvPicPr>
                        <a:picLocks noChangeAspect="1" noChangeArrowheads="1"/>
                      </p:cNvPicPr>
                      <p:nvPr/>
                    </p:nvPicPr>
                    <p:blipFill>
                      <a:blip r:embed="rId5"/>
                      <a:srcRect/>
                      <a:stretch>
                        <a:fillRect/>
                      </a:stretch>
                    </p:blipFill>
                    <p:spPr bwMode="auto">
                      <a:xfrm>
                        <a:off x="3457054" y="1659334"/>
                        <a:ext cx="5335572" cy="60920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330FC964-3457-47C8-9220-1682FC110DDB}"/>
                  </a:ext>
                </a:extLst>
              </p14:cNvPr>
              <p14:cNvContentPartPr/>
              <p14:nvPr/>
            </p14:nvContentPartPr>
            <p14:xfrm>
              <a:off x="1225073" y="2168132"/>
              <a:ext cx="842400" cy="1510200"/>
            </p14:xfrm>
          </p:contentPart>
        </mc:Choice>
        <mc:Fallback xmlns="">
          <p:pic>
            <p:nvPicPr>
              <p:cNvPr id="3" name="Ink 2">
                <a:extLst>
                  <a:ext uri="{FF2B5EF4-FFF2-40B4-BE49-F238E27FC236}">
                    <a16:creationId xmlns:a16="http://schemas.microsoft.com/office/drawing/2014/main" id="{330FC964-3457-47C8-9220-1682FC110DDB}"/>
                  </a:ext>
                </a:extLst>
              </p:cNvPr>
              <p:cNvPicPr/>
              <p:nvPr/>
            </p:nvPicPr>
            <p:blipFill>
              <a:blip r:embed="rId7"/>
              <a:stretch>
                <a:fillRect/>
              </a:stretch>
            </p:blipFill>
            <p:spPr>
              <a:xfrm>
                <a:off x="1216073" y="2159132"/>
                <a:ext cx="860040" cy="1527840"/>
              </a:xfrm>
              <a:prstGeom prst="rect">
                <a:avLst/>
              </a:prstGeom>
            </p:spPr>
          </p:pic>
        </mc:Fallback>
      </mc:AlternateContent>
      <p:graphicFrame>
        <p:nvGraphicFramePr>
          <p:cNvPr id="9" name="Object 8">
            <a:extLst>
              <a:ext uri="{FF2B5EF4-FFF2-40B4-BE49-F238E27FC236}">
                <a16:creationId xmlns:a16="http://schemas.microsoft.com/office/drawing/2014/main" id="{FB42AC62-9496-4F78-94E4-021F965A4BCD}"/>
              </a:ext>
            </a:extLst>
          </p:cNvPr>
          <p:cNvGraphicFramePr>
            <a:graphicFrameLocks noChangeAspect="1"/>
          </p:cNvGraphicFramePr>
          <p:nvPr>
            <p:extLst>
              <p:ext uri="{D42A27DB-BD31-4B8C-83A1-F6EECF244321}">
                <p14:modId xmlns:p14="http://schemas.microsoft.com/office/powerpoint/2010/main" val="2715452222"/>
              </p:ext>
            </p:extLst>
          </p:nvPr>
        </p:nvGraphicFramePr>
        <p:xfrm>
          <a:off x="2222304" y="3540303"/>
          <a:ext cx="1152492" cy="300650"/>
        </p:xfrm>
        <a:graphic>
          <a:graphicData uri="http://schemas.openxmlformats.org/presentationml/2006/ole">
            <mc:AlternateContent xmlns:mc="http://schemas.openxmlformats.org/markup-compatibility/2006">
              <mc:Choice xmlns:v="urn:schemas-microsoft-com:vml" Requires="v">
                <p:oleObj name="Equation" r:id="rId8" imgW="876240" imgH="228600" progId="Equation.DSMT4">
                  <p:embed/>
                </p:oleObj>
              </mc:Choice>
              <mc:Fallback>
                <p:oleObj name="Equation" r:id="rId8" imgW="876240" imgH="228600" progId="Equation.DSMT4">
                  <p:embed/>
                  <p:pic>
                    <p:nvPicPr>
                      <p:cNvPr id="0" name=""/>
                      <p:cNvPicPr/>
                      <p:nvPr/>
                    </p:nvPicPr>
                    <p:blipFill>
                      <a:blip r:embed="rId9"/>
                      <a:stretch>
                        <a:fillRect/>
                      </a:stretch>
                    </p:blipFill>
                    <p:spPr>
                      <a:xfrm>
                        <a:off x="2222304" y="3540303"/>
                        <a:ext cx="1152492" cy="300650"/>
                      </a:xfrm>
                      <a:prstGeom prst="rect">
                        <a:avLst/>
                      </a:prstGeom>
                    </p:spPr>
                  </p:pic>
                </p:oleObj>
              </mc:Fallback>
            </mc:AlternateContent>
          </a:graphicData>
        </a:graphic>
      </p:graphicFrame>
    </p:spTree>
    <p:extLst>
      <p:ext uri="{BB962C8B-B14F-4D97-AF65-F5344CB8AC3E}">
        <p14:creationId xmlns:p14="http://schemas.microsoft.com/office/powerpoint/2010/main" val="1856071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874515" y="131999"/>
            <a:ext cx="4628462" cy="621596"/>
          </a:xfrm>
        </p:spPr>
        <p:txBody>
          <a:bodyPr>
            <a:normAutofit/>
          </a:bodyPr>
          <a:lstStyle/>
          <a:p>
            <a:r>
              <a:rPr lang="en-US" sz="3600" b="1" u="sng">
                <a:latin typeface="+mn-lt"/>
              </a:rPr>
              <a:t>Photons - Excitations</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288470" y="1034997"/>
            <a:ext cx="5106746" cy="307777"/>
          </a:xfrm>
          <a:prstGeom prst="rect">
            <a:avLst/>
          </a:prstGeom>
          <a:noFill/>
        </p:spPr>
        <p:txBody>
          <a:bodyPr wrap="square" rtlCol="0">
            <a:spAutoFit/>
          </a:bodyPr>
          <a:lstStyle/>
          <a:p>
            <a:r>
              <a:rPr lang="en-US" sz="1400"/>
              <a:t>So we already worked out their Hamiltonian in the QFT file</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32DAC30A-97F5-40E9-BCB5-78CE62C64011}"/>
              </a:ext>
            </a:extLst>
          </p:cNvPr>
          <p:cNvGraphicFramePr>
            <a:graphicFrameLocks noChangeAspect="1"/>
          </p:cNvGraphicFramePr>
          <p:nvPr/>
        </p:nvGraphicFramePr>
        <p:xfrm>
          <a:off x="345058" y="1612892"/>
          <a:ext cx="2071937" cy="471093"/>
        </p:xfrm>
        <a:graphic>
          <a:graphicData uri="http://schemas.openxmlformats.org/presentationml/2006/ole">
            <mc:AlternateContent xmlns:mc="http://schemas.openxmlformats.org/markup-compatibility/2006">
              <mc:Choice xmlns:v="urn:schemas-microsoft-com:vml" Requires="v">
                <p:oleObj name="Equation" r:id="rId2" imgW="1511300" imgH="342900" progId="Equation.DSMT4">
                  <p:embed/>
                </p:oleObj>
              </mc:Choice>
              <mc:Fallback>
                <p:oleObj name="Equation" r:id="rId2" imgW="1511300" imgH="342900" progId="Equation.DSMT4">
                  <p:embed/>
                  <p:pic>
                    <p:nvPicPr>
                      <p:cNvPr id="5" name="Object 4">
                        <a:extLst>
                          <a:ext uri="{FF2B5EF4-FFF2-40B4-BE49-F238E27FC236}">
                            <a16:creationId xmlns:a16="http://schemas.microsoft.com/office/drawing/2014/main" id="{32DAC30A-97F5-40E9-BCB5-78CE62C640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058" y="1612892"/>
                        <a:ext cx="2071937" cy="471093"/>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085E1B9D-1C4F-4F60-B521-6380F7FDEE3D}"/>
              </a:ext>
            </a:extLst>
          </p:cNvPr>
          <p:cNvGraphicFramePr>
            <a:graphicFrameLocks noChangeAspect="1"/>
          </p:cNvGraphicFramePr>
          <p:nvPr>
            <p:extLst>
              <p:ext uri="{D42A27DB-BD31-4B8C-83A1-F6EECF244321}">
                <p14:modId xmlns:p14="http://schemas.microsoft.com/office/powerpoint/2010/main" val="838421669"/>
              </p:ext>
            </p:extLst>
          </p:nvPr>
        </p:nvGraphicFramePr>
        <p:xfrm>
          <a:off x="345058" y="5316355"/>
          <a:ext cx="2082800" cy="1055687"/>
        </p:xfrm>
        <a:graphic>
          <a:graphicData uri="http://schemas.openxmlformats.org/presentationml/2006/ole">
            <mc:AlternateContent xmlns:mc="http://schemas.openxmlformats.org/markup-compatibility/2006">
              <mc:Choice xmlns:v="urn:schemas-microsoft-com:vml" Requires="v">
                <p:oleObj name="Equation" r:id="rId4" imgW="1701720" imgH="863280" progId="Equation.DSMT4">
                  <p:embed/>
                </p:oleObj>
              </mc:Choice>
              <mc:Fallback>
                <p:oleObj name="Equation" r:id="rId4" imgW="1701720" imgH="863280" progId="Equation.DSMT4">
                  <p:embed/>
                  <p:pic>
                    <p:nvPicPr>
                      <p:cNvPr id="20" name="Object 19">
                        <a:extLst>
                          <a:ext uri="{FF2B5EF4-FFF2-40B4-BE49-F238E27FC236}">
                            <a16:creationId xmlns:a16="http://schemas.microsoft.com/office/drawing/2014/main" id="{085E1B9D-1C4F-4F60-B521-6380F7FDEE3D}"/>
                          </a:ext>
                        </a:extLst>
                      </p:cNvPr>
                      <p:cNvPicPr>
                        <a:picLocks noChangeAspect="1" noChangeArrowheads="1"/>
                      </p:cNvPicPr>
                      <p:nvPr/>
                    </p:nvPicPr>
                    <p:blipFill>
                      <a:blip r:embed="rId5"/>
                      <a:srcRect/>
                      <a:stretch>
                        <a:fillRect/>
                      </a:stretch>
                    </p:blipFill>
                    <p:spPr bwMode="auto">
                      <a:xfrm>
                        <a:off x="345058" y="5316355"/>
                        <a:ext cx="2082800" cy="1055687"/>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4946F891-E18F-4FC7-8A76-D7CA71CD71D4}"/>
              </a:ext>
            </a:extLst>
          </p:cNvPr>
          <p:cNvSpPr txBox="1"/>
          <p:nvPr/>
        </p:nvSpPr>
        <p:spPr>
          <a:xfrm>
            <a:off x="288470" y="4829278"/>
            <a:ext cx="3100401" cy="307777"/>
          </a:xfrm>
          <a:prstGeom prst="rect">
            <a:avLst/>
          </a:prstGeom>
          <a:noFill/>
        </p:spPr>
        <p:txBody>
          <a:bodyPr wrap="none" rtlCol="0">
            <a:spAutoFit/>
          </a:bodyPr>
          <a:lstStyle/>
          <a:p>
            <a:r>
              <a:rPr lang="en-US" sz="1400" b="1"/>
              <a:t>Density of excitation modes </a:t>
            </a:r>
            <a:r>
              <a:rPr lang="en-US" sz="1400"/>
              <a:t>is given by:</a:t>
            </a:r>
          </a:p>
        </p:txBody>
      </p:sp>
      <p:pic>
        <p:nvPicPr>
          <p:cNvPr id="13" name="Picture 12">
            <a:extLst>
              <a:ext uri="{FF2B5EF4-FFF2-40B4-BE49-F238E27FC236}">
                <a16:creationId xmlns:a16="http://schemas.microsoft.com/office/drawing/2014/main" id="{79794A59-8F5C-4FFD-B4ED-7EAE16AC931B}"/>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02210" y="3358597"/>
            <a:ext cx="1181100" cy="1029335"/>
          </a:xfrm>
          <a:prstGeom prst="rect">
            <a:avLst/>
          </a:prstGeom>
          <a:noFill/>
          <a:ln>
            <a:noFill/>
          </a:ln>
        </p:spPr>
      </p:pic>
      <p:graphicFrame>
        <p:nvGraphicFramePr>
          <p:cNvPr id="6" name="Object 5">
            <a:extLst>
              <a:ext uri="{FF2B5EF4-FFF2-40B4-BE49-F238E27FC236}">
                <a16:creationId xmlns:a16="http://schemas.microsoft.com/office/drawing/2014/main" id="{F0A5FDCB-1941-4603-AA5B-68298E5BE708}"/>
              </a:ext>
            </a:extLst>
          </p:cNvPr>
          <p:cNvGraphicFramePr>
            <a:graphicFrameLocks noChangeAspect="1"/>
          </p:cNvGraphicFramePr>
          <p:nvPr/>
        </p:nvGraphicFramePr>
        <p:xfrm>
          <a:off x="2427858" y="3526255"/>
          <a:ext cx="2187543" cy="578492"/>
        </p:xfrm>
        <a:graphic>
          <a:graphicData uri="http://schemas.openxmlformats.org/presentationml/2006/ole">
            <mc:AlternateContent xmlns:mc="http://schemas.openxmlformats.org/markup-compatibility/2006">
              <mc:Choice xmlns:v="urn:schemas-microsoft-com:vml" Requires="v">
                <p:oleObj name="Equation" r:id="rId7" imgW="1816100" imgH="482600" progId="Equation.DSMT4">
                  <p:embed/>
                </p:oleObj>
              </mc:Choice>
              <mc:Fallback>
                <p:oleObj name="Equation" r:id="rId7" imgW="1816100" imgH="482600" progId="Equation.DSMT4">
                  <p:embed/>
                  <p:pic>
                    <p:nvPicPr>
                      <p:cNvPr id="6" name="Object 5">
                        <a:extLst>
                          <a:ext uri="{FF2B5EF4-FFF2-40B4-BE49-F238E27FC236}">
                            <a16:creationId xmlns:a16="http://schemas.microsoft.com/office/drawing/2014/main" id="{F0A5FDCB-1941-4603-AA5B-68298E5BE70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7858" y="3526255"/>
                        <a:ext cx="2187543" cy="57849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F59A345B-E36D-49F1-B2DD-871DD12D9BD7}"/>
              </a:ext>
            </a:extLst>
          </p:cNvPr>
          <p:cNvSpPr txBox="1"/>
          <p:nvPr/>
        </p:nvSpPr>
        <p:spPr>
          <a:xfrm>
            <a:off x="288470" y="2288663"/>
            <a:ext cx="9298590" cy="738664"/>
          </a:xfrm>
          <a:prstGeom prst="rect">
            <a:avLst/>
          </a:prstGeom>
          <a:noFill/>
        </p:spPr>
        <p:txBody>
          <a:bodyPr wrap="square" rtlCol="0">
            <a:spAutoFit/>
          </a:bodyPr>
          <a:lstStyle/>
          <a:p>
            <a:r>
              <a:rPr lang="en-US" sz="1400" dirty="0"/>
              <a:t>The excitations are </a:t>
            </a:r>
            <a:r>
              <a:rPr lang="el-GR" sz="1400" dirty="0"/>
              <a:t>ω</a:t>
            </a:r>
            <a:r>
              <a:rPr lang="en-US" sz="1400" dirty="0"/>
              <a:t> = </a:t>
            </a:r>
            <a:r>
              <a:rPr lang="en-US" sz="1400" dirty="0" err="1"/>
              <a:t>ħkc</a:t>
            </a:r>
            <a:r>
              <a:rPr lang="en-US" sz="1400" dirty="0"/>
              <a:t>.  But in a cavity, the k’s have to obey boundary conditions and would be given by the expression below.  But unlike phonon case, there is no restriction on the n’s to 3N values, and they can be anything…a general excited state would be specified by counting the number of photons in each of the allowed waves.</a:t>
            </a:r>
          </a:p>
        </p:txBody>
      </p:sp>
      <p:graphicFrame>
        <p:nvGraphicFramePr>
          <p:cNvPr id="7" name="Object 6">
            <a:extLst>
              <a:ext uri="{FF2B5EF4-FFF2-40B4-BE49-F238E27FC236}">
                <a16:creationId xmlns:a16="http://schemas.microsoft.com/office/drawing/2014/main" id="{910A64EA-F7E2-4827-925C-59A17C189FB1}"/>
              </a:ext>
            </a:extLst>
          </p:cNvPr>
          <p:cNvGraphicFramePr>
            <a:graphicFrameLocks noChangeAspect="1"/>
          </p:cNvGraphicFramePr>
          <p:nvPr>
            <p:extLst>
              <p:ext uri="{D42A27DB-BD31-4B8C-83A1-F6EECF244321}">
                <p14:modId xmlns:p14="http://schemas.microsoft.com/office/powerpoint/2010/main" val="2344971675"/>
              </p:ext>
            </p:extLst>
          </p:nvPr>
        </p:nvGraphicFramePr>
        <p:xfrm>
          <a:off x="6145213" y="3544888"/>
          <a:ext cx="3462337" cy="588962"/>
        </p:xfrm>
        <a:graphic>
          <a:graphicData uri="http://schemas.openxmlformats.org/presentationml/2006/ole">
            <mc:AlternateContent xmlns:mc="http://schemas.openxmlformats.org/markup-compatibility/2006">
              <mc:Choice xmlns:v="urn:schemas-microsoft-com:vml" Requires="v">
                <p:oleObj name="Equation" r:id="rId9" imgW="2819160" imgH="482400" progId="Equation.DSMT4">
                  <p:embed/>
                </p:oleObj>
              </mc:Choice>
              <mc:Fallback>
                <p:oleObj name="Equation" r:id="rId9" imgW="2819160" imgH="482400" progId="Equation.DSMT4">
                  <p:embed/>
                  <p:pic>
                    <p:nvPicPr>
                      <p:cNvPr id="7" name="Object 6">
                        <a:extLst>
                          <a:ext uri="{FF2B5EF4-FFF2-40B4-BE49-F238E27FC236}">
                            <a16:creationId xmlns:a16="http://schemas.microsoft.com/office/drawing/2014/main" id="{910A64EA-F7E2-4827-925C-59A17C189FB1}"/>
                          </a:ext>
                        </a:extLst>
                      </p:cNvPr>
                      <p:cNvPicPr>
                        <a:picLocks noChangeAspect="1" noChangeArrowheads="1"/>
                      </p:cNvPicPr>
                      <p:nvPr/>
                    </p:nvPicPr>
                    <p:blipFill>
                      <a:blip r:embed="rId10"/>
                      <a:srcRect/>
                      <a:stretch>
                        <a:fillRect/>
                      </a:stretch>
                    </p:blipFill>
                    <p:spPr bwMode="auto">
                      <a:xfrm>
                        <a:off x="6145213" y="3544888"/>
                        <a:ext cx="3462337" cy="588962"/>
                      </a:xfrm>
                      <a:prstGeom prst="rect">
                        <a:avLst/>
                      </a:prstGeom>
                      <a:noFill/>
                    </p:spPr>
                  </p:pic>
                </p:oleObj>
              </mc:Fallback>
            </mc:AlternateContent>
          </a:graphicData>
        </a:graphic>
      </p:graphicFrame>
    </p:spTree>
    <p:extLst>
      <p:ext uri="{BB962C8B-B14F-4D97-AF65-F5344CB8AC3E}">
        <p14:creationId xmlns:p14="http://schemas.microsoft.com/office/powerpoint/2010/main" val="3474294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330804" y="158435"/>
            <a:ext cx="5530391" cy="621596"/>
          </a:xfrm>
        </p:spPr>
        <p:txBody>
          <a:bodyPr>
            <a:normAutofit fontScale="90000"/>
          </a:bodyPr>
          <a:lstStyle/>
          <a:p>
            <a:r>
              <a:rPr lang="en-US" sz="3600" b="1" u="sng">
                <a:latin typeface="+mn-lt"/>
              </a:rPr>
              <a:t>Photons – Thermal Properties</a:t>
            </a:r>
            <a:endParaRPr lang="en-US" b="1" u="sng">
              <a:latin typeface="+mn-lt"/>
            </a:endParaRP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5A06458-8253-4C4B-AE6E-8EA5C5CDB815}"/>
              </a:ext>
            </a:extLst>
          </p:cNvPr>
          <p:cNvSpPr txBox="1"/>
          <p:nvPr/>
        </p:nvSpPr>
        <p:spPr>
          <a:xfrm>
            <a:off x="565608" y="3619193"/>
            <a:ext cx="4100660" cy="800219"/>
          </a:xfrm>
          <a:prstGeom prst="rect">
            <a:avLst/>
          </a:prstGeom>
          <a:noFill/>
        </p:spPr>
        <p:txBody>
          <a:bodyPr wrap="square" rtlCol="0">
            <a:spAutoFit/>
          </a:bodyPr>
          <a:lstStyle/>
          <a:p>
            <a:r>
              <a:rPr lang="en-US" b="1"/>
              <a:t>Specific Heat (per volume)</a:t>
            </a:r>
          </a:p>
          <a:p>
            <a:r>
              <a:rPr lang="en-US" sz="1400"/>
              <a:t>This is just the total energy density (so integrate over all wavelengths) differentiated w/r to T.</a:t>
            </a:r>
            <a:endParaRPr lang="en-US" sz="1600"/>
          </a:p>
        </p:txBody>
      </p:sp>
      <p:graphicFrame>
        <p:nvGraphicFramePr>
          <p:cNvPr id="10" name="Object 9">
            <a:extLst>
              <a:ext uri="{FF2B5EF4-FFF2-40B4-BE49-F238E27FC236}">
                <a16:creationId xmlns:a16="http://schemas.microsoft.com/office/drawing/2014/main" id="{E6FAC8EB-9DDB-4B66-B1AA-418B76628E7D}"/>
              </a:ext>
            </a:extLst>
          </p:cNvPr>
          <p:cNvGraphicFramePr>
            <a:graphicFrameLocks noChangeAspect="1"/>
          </p:cNvGraphicFramePr>
          <p:nvPr>
            <p:extLst>
              <p:ext uri="{D42A27DB-BD31-4B8C-83A1-F6EECF244321}">
                <p14:modId xmlns:p14="http://schemas.microsoft.com/office/powerpoint/2010/main" val="962485697"/>
              </p:ext>
            </p:extLst>
          </p:nvPr>
        </p:nvGraphicFramePr>
        <p:xfrm>
          <a:off x="615766" y="1798926"/>
          <a:ext cx="4108450" cy="1111250"/>
        </p:xfrm>
        <a:graphic>
          <a:graphicData uri="http://schemas.openxmlformats.org/presentationml/2006/ole">
            <mc:AlternateContent xmlns:mc="http://schemas.openxmlformats.org/markup-compatibility/2006">
              <mc:Choice xmlns:v="urn:schemas-microsoft-com:vml" Requires="v">
                <p:oleObj name="Equation" r:id="rId2" imgW="3276360" imgH="888840" progId="Equation.DSMT4">
                  <p:embed/>
                </p:oleObj>
              </mc:Choice>
              <mc:Fallback>
                <p:oleObj name="Equation" r:id="rId2" imgW="3276360" imgH="888840" progId="Equation.DSMT4">
                  <p:embed/>
                  <p:pic>
                    <p:nvPicPr>
                      <p:cNvPr id="10" name="Object 9">
                        <a:extLst>
                          <a:ext uri="{FF2B5EF4-FFF2-40B4-BE49-F238E27FC236}">
                            <a16:creationId xmlns:a16="http://schemas.microsoft.com/office/drawing/2014/main" id="{E6FAC8EB-9DDB-4B66-B1AA-418B76628E7D}"/>
                          </a:ext>
                        </a:extLst>
                      </p:cNvPr>
                      <p:cNvPicPr>
                        <a:picLocks noChangeAspect="1" noChangeArrowheads="1"/>
                      </p:cNvPicPr>
                      <p:nvPr/>
                    </p:nvPicPr>
                    <p:blipFill>
                      <a:blip r:embed="rId3"/>
                      <a:srcRect/>
                      <a:stretch>
                        <a:fillRect/>
                      </a:stretch>
                    </p:blipFill>
                    <p:spPr bwMode="auto">
                      <a:xfrm>
                        <a:off x="615766" y="1798926"/>
                        <a:ext cx="4108450" cy="1111250"/>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6FCD17C4-F3AB-4EB6-BB15-1CD815180F3A}"/>
              </a:ext>
            </a:extLst>
          </p:cNvPr>
          <p:cNvSpPr txBox="1"/>
          <p:nvPr/>
        </p:nvSpPr>
        <p:spPr>
          <a:xfrm>
            <a:off x="565608" y="987004"/>
            <a:ext cx="5530392" cy="800219"/>
          </a:xfrm>
          <a:prstGeom prst="rect">
            <a:avLst/>
          </a:prstGeom>
          <a:noFill/>
        </p:spPr>
        <p:txBody>
          <a:bodyPr wrap="square" rtlCol="0">
            <a:spAutoFit/>
          </a:bodyPr>
          <a:lstStyle/>
          <a:p>
            <a:r>
              <a:rPr lang="en-US" b="1" dirty="0"/>
              <a:t>Energy density per wavelength</a:t>
            </a:r>
          </a:p>
          <a:p>
            <a:r>
              <a:rPr lang="en-US" sz="1400" dirty="0"/>
              <a:t>A quantity of interest in a few different ways is the energy density per wavelength (2 is for two polarizations).  This is:</a:t>
            </a:r>
            <a:endParaRPr lang="en-US" sz="1600" dirty="0"/>
          </a:p>
        </p:txBody>
      </p:sp>
      <p:graphicFrame>
        <p:nvGraphicFramePr>
          <p:cNvPr id="22" name="Object 21">
            <a:extLst>
              <a:ext uri="{FF2B5EF4-FFF2-40B4-BE49-F238E27FC236}">
                <a16:creationId xmlns:a16="http://schemas.microsoft.com/office/drawing/2014/main" id="{6FD49AB7-94E7-4269-8FA4-43ED9FF8F6F0}"/>
              </a:ext>
            </a:extLst>
          </p:cNvPr>
          <p:cNvGraphicFramePr>
            <a:graphicFrameLocks noChangeAspect="1"/>
          </p:cNvGraphicFramePr>
          <p:nvPr>
            <p:extLst>
              <p:ext uri="{D42A27DB-BD31-4B8C-83A1-F6EECF244321}">
                <p14:modId xmlns:p14="http://schemas.microsoft.com/office/powerpoint/2010/main" val="2939703705"/>
              </p:ext>
            </p:extLst>
          </p:nvPr>
        </p:nvGraphicFramePr>
        <p:xfrm>
          <a:off x="6532563" y="2014538"/>
          <a:ext cx="1638300" cy="555625"/>
        </p:xfrm>
        <a:graphic>
          <a:graphicData uri="http://schemas.openxmlformats.org/presentationml/2006/ole">
            <mc:AlternateContent xmlns:mc="http://schemas.openxmlformats.org/markup-compatibility/2006">
              <mc:Choice xmlns:v="urn:schemas-microsoft-com:vml" Requires="v">
                <p:oleObj name="Equation" r:id="rId4" imgW="1231560" imgH="419040" progId="Equation.DSMT4">
                  <p:embed/>
                </p:oleObj>
              </mc:Choice>
              <mc:Fallback>
                <p:oleObj name="Equation" r:id="rId4" imgW="1231560" imgH="419040" progId="Equation.DSMT4">
                  <p:embed/>
                  <p:pic>
                    <p:nvPicPr>
                      <p:cNvPr id="22" name="Object 21">
                        <a:extLst>
                          <a:ext uri="{FF2B5EF4-FFF2-40B4-BE49-F238E27FC236}">
                            <a16:creationId xmlns:a16="http://schemas.microsoft.com/office/drawing/2014/main" id="{6FD49AB7-94E7-4269-8FA4-43ED9FF8F6F0}"/>
                          </a:ext>
                        </a:extLst>
                      </p:cNvPr>
                      <p:cNvPicPr>
                        <a:picLocks noChangeAspect="1" noChangeArrowheads="1"/>
                      </p:cNvPicPr>
                      <p:nvPr/>
                    </p:nvPicPr>
                    <p:blipFill>
                      <a:blip r:embed="rId5"/>
                      <a:srcRect/>
                      <a:stretch>
                        <a:fillRect/>
                      </a:stretch>
                    </p:blipFill>
                    <p:spPr bwMode="auto">
                      <a:xfrm>
                        <a:off x="6532563" y="2014538"/>
                        <a:ext cx="1638300" cy="555625"/>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DF8E6D69-380C-4D5C-A90D-7CE684165E8E}"/>
              </a:ext>
            </a:extLst>
          </p:cNvPr>
          <p:cNvSpPr txBox="1"/>
          <p:nvPr/>
        </p:nvSpPr>
        <p:spPr>
          <a:xfrm>
            <a:off x="6344241" y="1015272"/>
            <a:ext cx="5530392" cy="800219"/>
          </a:xfrm>
          <a:prstGeom prst="rect">
            <a:avLst/>
          </a:prstGeom>
          <a:noFill/>
        </p:spPr>
        <p:txBody>
          <a:bodyPr wrap="square" rtlCol="0">
            <a:spAutoFit/>
          </a:bodyPr>
          <a:lstStyle/>
          <a:p>
            <a:r>
              <a:rPr lang="en-US" b="1" dirty="0"/>
              <a:t>Radiance spectrum</a:t>
            </a:r>
          </a:p>
          <a:p>
            <a:r>
              <a:rPr lang="en-US" sz="1400" dirty="0"/>
              <a:t>This will be as below; it’s energy density times c (=which we set to </a:t>
            </a:r>
            <a:r>
              <a:rPr lang="en-US" sz="1400"/>
              <a:t>1), divided by 4.  The </a:t>
            </a:r>
            <a:r>
              <a:rPr lang="en-US" sz="1400" dirty="0"/>
              <a:t>peak of the spectrum follows Wien’s law:</a:t>
            </a:r>
            <a:endParaRPr lang="en-US" sz="1600" dirty="0"/>
          </a:p>
        </p:txBody>
      </p:sp>
      <p:graphicFrame>
        <p:nvGraphicFramePr>
          <p:cNvPr id="12" name="Object 11">
            <a:extLst>
              <a:ext uri="{FF2B5EF4-FFF2-40B4-BE49-F238E27FC236}">
                <a16:creationId xmlns:a16="http://schemas.microsoft.com/office/drawing/2014/main" id="{26ECD8E3-B861-40C7-A607-8BB5645B0B25}"/>
              </a:ext>
            </a:extLst>
          </p:cNvPr>
          <p:cNvGraphicFramePr>
            <a:graphicFrameLocks noChangeAspect="1"/>
          </p:cNvGraphicFramePr>
          <p:nvPr>
            <p:extLst>
              <p:ext uri="{D42A27DB-BD31-4B8C-83A1-F6EECF244321}">
                <p14:modId xmlns:p14="http://schemas.microsoft.com/office/powerpoint/2010/main" val="1888112436"/>
              </p:ext>
            </p:extLst>
          </p:nvPr>
        </p:nvGraphicFramePr>
        <p:xfrm>
          <a:off x="6492729" y="2932876"/>
          <a:ext cx="2960688" cy="502152"/>
        </p:xfrm>
        <a:graphic>
          <a:graphicData uri="http://schemas.openxmlformats.org/presentationml/2006/ole">
            <mc:AlternateContent xmlns:mc="http://schemas.openxmlformats.org/markup-compatibility/2006">
              <mc:Choice xmlns:v="urn:schemas-microsoft-com:vml" Requires="v">
                <p:oleObj name="Equation" r:id="rId6" imgW="2336760" imgH="393480" progId="Equation.DSMT4">
                  <p:embed/>
                </p:oleObj>
              </mc:Choice>
              <mc:Fallback>
                <p:oleObj name="Equation" r:id="rId6" imgW="2336760" imgH="393480" progId="Equation.DSMT4">
                  <p:embed/>
                  <p:pic>
                    <p:nvPicPr>
                      <p:cNvPr id="12" name="Object 11">
                        <a:extLst>
                          <a:ext uri="{FF2B5EF4-FFF2-40B4-BE49-F238E27FC236}">
                            <a16:creationId xmlns:a16="http://schemas.microsoft.com/office/drawing/2014/main" id="{26ECD8E3-B861-40C7-A607-8BB5645B0B25}"/>
                          </a:ext>
                        </a:extLst>
                      </p:cNvPr>
                      <p:cNvPicPr>
                        <a:picLocks noChangeAspect="1" noChangeArrowheads="1"/>
                      </p:cNvPicPr>
                      <p:nvPr/>
                    </p:nvPicPr>
                    <p:blipFill>
                      <a:blip r:embed="rId7"/>
                      <a:srcRect/>
                      <a:stretch>
                        <a:fillRect/>
                      </a:stretch>
                    </p:blipFill>
                    <p:spPr bwMode="auto">
                      <a:xfrm>
                        <a:off x="6492729" y="2932876"/>
                        <a:ext cx="2960688" cy="502152"/>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D55CA98D-B14E-46FB-B37A-8F12FEF03149}"/>
              </a:ext>
            </a:extLst>
          </p:cNvPr>
          <p:cNvGraphicFramePr>
            <a:graphicFrameLocks noChangeAspect="1"/>
          </p:cNvGraphicFramePr>
          <p:nvPr>
            <p:extLst>
              <p:ext uri="{D42A27DB-BD31-4B8C-83A1-F6EECF244321}">
                <p14:modId xmlns:p14="http://schemas.microsoft.com/office/powerpoint/2010/main" val="1383287854"/>
              </p:ext>
            </p:extLst>
          </p:nvPr>
        </p:nvGraphicFramePr>
        <p:xfrm>
          <a:off x="6492729" y="4336916"/>
          <a:ext cx="3765550" cy="541338"/>
        </p:xfrm>
        <a:graphic>
          <a:graphicData uri="http://schemas.openxmlformats.org/presentationml/2006/ole">
            <mc:AlternateContent xmlns:mc="http://schemas.openxmlformats.org/markup-compatibility/2006">
              <mc:Choice xmlns:v="urn:schemas-microsoft-com:vml" Requires="v">
                <p:oleObj name="Equation" r:id="rId8" imgW="2908080" imgH="419040" progId="Equation.DSMT4">
                  <p:embed/>
                </p:oleObj>
              </mc:Choice>
              <mc:Fallback>
                <p:oleObj name="Equation" r:id="rId8" imgW="2908080" imgH="419040" progId="Equation.DSMT4">
                  <p:embed/>
                  <p:pic>
                    <p:nvPicPr>
                      <p:cNvPr id="15" name="Object 14">
                        <a:extLst>
                          <a:ext uri="{FF2B5EF4-FFF2-40B4-BE49-F238E27FC236}">
                            <a16:creationId xmlns:a16="http://schemas.microsoft.com/office/drawing/2014/main" id="{D55CA98D-B14E-46FB-B37A-8F12FEF03149}"/>
                          </a:ext>
                        </a:extLst>
                      </p:cNvPr>
                      <p:cNvPicPr>
                        <a:picLocks noChangeAspect="1" noChangeArrowheads="1"/>
                      </p:cNvPicPr>
                      <p:nvPr/>
                    </p:nvPicPr>
                    <p:blipFill>
                      <a:blip r:embed="rId9"/>
                      <a:srcRect/>
                      <a:stretch>
                        <a:fillRect/>
                      </a:stretch>
                    </p:blipFill>
                    <p:spPr bwMode="auto">
                      <a:xfrm>
                        <a:off x="6492729" y="4336916"/>
                        <a:ext cx="3765550" cy="541338"/>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4600A971-2093-43FF-9C94-FC8203BCC50C}"/>
              </a:ext>
            </a:extLst>
          </p:cNvPr>
          <p:cNvSpPr txBox="1"/>
          <p:nvPr/>
        </p:nvSpPr>
        <p:spPr>
          <a:xfrm>
            <a:off x="6344241" y="3633494"/>
            <a:ext cx="5530392" cy="584775"/>
          </a:xfrm>
          <a:prstGeom prst="rect">
            <a:avLst/>
          </a:prstGeom>
          <a:noFill/>
        </p:spPr>
        <p:txBody>
          <a:bodyPr wrap="square" rtlCol="0">
            <a:spAutoFit/>
          </a:bodyPr>
          <a:lstStyle/>
          <a:p>
            <a:r>
              <a:rPr lang="en-US" b="1" dirty="0"/>
              <a:t>Total Radiance</a:t>
            </a:r>
          </a:p>
          <a:p>
            <a:r>
              <a:rPr lang="en-US" sz="1400" dirty="0"/>
              <a:t>We can get the total energy radiated by integrating over all wavelengths.</a:t>
            </a:r>
            <a:endParaRPr lang="en-US" sz="1600" dirty="0"/>
          </a:p>
        </p:txBody>
      </p:sp>
      <p:graphicFrame>
        <p:nvGraphicFramePr>
          <p:cNvPr id="17" name="Object 16">
            <a:extLst>
              <a:ext uri="{FF2B5EF4-FFF2-40B4-BE49-F238E27FC236}">
                <a16:creationId xmlns:a16="http://schemas.microsoft.com/office/drawing/2014/main" id="{E5309678-8C82-414B-B9BD-768D2BC6D860}"/>
              </a:ext>
            </a:extLst>
          </p:cNvPr>
          <p:cNvGraphicFramePr>
            <a:graphicFrameLocks noChangeAspect="1"/>
          </p:cNvGraphicFramePr>
          <p:nvPr>
            <p:extLst>
              <p:ext uri="{D42A27DB-BD31-4B8C-83A1-F6EECF244321}">
                <p14:modId xmlns:p14="http://schemas.microsoft.com/office/powerpoint/2010/main" val="3901909001"/>
              </p:ext>
            </p:extLst>
          </p:nvPr>
        </p:nvGraphicFramePr>
        <p:xfrm>
          <a:off x="683133" y="4607585"/>
          <a:ext cx="1277642" cy="1675479"/>
        </p:xfrm>
        <a:graphic>
          <a:graphicData uri="http://schemas.openxmlformats.org/presentationml/2006/ole">
            <mc:AlternateContent xmlns:mc="http://schemas.openxmlformats.org/markup-compatibility/2006">
              <mc:Choice xmlns:v="urn:schemas-microsoft-com:vml" Requires="v">
                <p:oleObj name="Equation" r:id="rId10" imgW="977760" imgH="1282680" progId="Equation.DSMT4">
                  <p:embed/>
                </p:oleObj>
              </mc:Choice>
              <mc:Fallback>
                <p:oleObj name="Equation" r:id="rId10" imgW="977760" imgH="1282680" progId="Equation.DSMT4">
                  <p:embed/>
                  <p:pic>
                    <p:nvPicPr>
                      <p:cNvPr id="17" name="Object 16">
                        <a:extLst>
                          <a:ext uri="{FF2B5EF4-FFF2-40B4-BE49-F238E27FC236}">
                            <a16:creationId xmlns:a16="http://schemas.microsoft.com/office/drawing/2014/main" id="{E5309678-8C82-414B-B9BD-768D2BC6D860}"/>
                          </a:ext>
                        </a:extLst>
                      </p:cNvPr>
                      <p:cNvPicPr>
                        <a:picLocks noChangeAspect="1" noChangeArrowheads="1"/>
                      </p:cNvPicPr>
                      <p:nvPr/>
                    </p:nvPicPr>
                    <p:blipFill>
                      <a:blip r:embed="rId11"/>
                      <a:srcRect/>
                      <a:stretch>
                        <a:fillRect/>
                      </a:stretch>
                    </p:blipFill>
                    <p:spPr bwMode="auto">
                      <a:xfrm>
                        <a:off x="683133" y="4607585"/>
                        <a:ext cx="1277642" cy="1675479"/>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9EB0D7C0-0A41-474F-BD2F-BF9F6DEC4C1C}"/>
              </a:ext>
            </a:extLst>
          </p:cNvPr>
          <p:cNvGraphicFramePr>
            <a:graphicFrameLocks noChangeAspect="1"/>
          </p:cNvGraphicFramePr>
          <p:nvPr>
            <p:extLst>
              <p:ext uri="{D42A27DB-BD31-4B8C-83A1-F6EECF244321}">
                <p14:modId xmlns:p14="http://schemas.microsoft.com/office/powerpoint/2010/main" val="4215403471"/>
              </p:ext>
            </p:extLst>
          </p:nvPr>
        </p:nvGraphicFramePr>
        <p:xfrm>
          <a:off x="2333675" y="4540114"/>
          <a:ext cx="3081679" cy="2137857"/>
        </p:xfrm>
        <a:graphic>
          <a:graphicData uri="http://schemas.openxmlformats.org/presentationml/2006/ole">
            <mc:AlternateContent xmlns:mc="http://schemas.openxmlformats.org/markup-compatibility/2006">
              <mc:Choice xmlns:v="urn:schemas-microsoft-com:vml" Requires="v">
                <p:oleObj name="Bitmap Image" r:id="rId12" imgW="2141406" imgH="1592718" progId="Paint.Picture">
                  <p:embed/>
                </p:oleObj>
              </mc:Choice>
              <mc:Fallback>
                <p:oleObj name="Bitmap Image" r:id="rId12" imgW="2141406" imgH="1592718" progId="Paint.Picture">
                  <p:embed/>
                  <p:pic>
                    <p:nvPicPr>
                      <p:cNvPr id="29" name="Object 28">
                        <a:extLst>
                          <a:ext uri="{FF2B5EF4-FFF2-40B4-BE49-F238E27FC236}">
                            <a16:creationId xmlns:a16="http://schemas.microsoft.com/office/drawing/2014/main" id="{9EB0D7C0-0A41-474F-BD2F-BF9F6DEC4C1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t="2870" r="6050" b="9570"/>
                      <a:stretch>
                        <a:fillRect/>
                      </a:stretch>
                    </p:blipFill>
                    <p:spPr bwMode="auto">
                      <a:xfrm>
                        <a:off x="2333675" y="4540114"/>
                        <a:ext cx="3081679" cy="213785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186F498F-DB02-0D9F-3C60-E7C1B9D28311}"/>
              </a:ext>
            </a:extLst>
          </p:cNvPr>
          <p:cNvSpPr txBox="1"/>
          <p:nvPr/>
        </p:nvSpPr>
        <p:spPr>
          <a:xfrm>
            <a:off x="565608" y="3114018"/>
            <a:ext cx="2140267" cy="338554"/>
          </a:xfrm>
          <a:prstGeom prst="rect">
            <a:avLst/>
          </a:prstGeom>
          <a:noFill/>
        </p:spPr>
        <p:txBody>
          <a:bodyPr wrap="square">
            <a:spAutoFit/>
          </a:bodyPr>
          <a:lstStyle/>
          <a:p>
            <a:r>
              <a:rPr lang="en-US" sz="1600"/>
              <a:t>Total energy densiy is:</a:t>
            </a:r>
            <a:endParaRPr lang="en-US" dirty="0"/>
          </a:p>
        </p:txBody>
      </p:sp>
      <p:graphicFrame>
        <p:nvGraphicFramePr>
          <p:cNvPr id="6" name="Object 5">
            <a:extLst>
              <a:ext uri="{FF2B5EF4-FFF2-40B4-BE49-F238E27FC236}">
                <a16:creationId xmlns:a16="http://schemas.microsoft.com/office/drawing/2014/main" id="{B72E495B-5A2C-EBA8-0F1A-E3FB27BB42E7}"/>
              </a:ext>
            </a:extLst>
          </p:cNvPr>
          <p:cNvGraphicFramePr>
            <a:graphicFrameLocks noChangeAspect="1"/>
          </p:cNvGraphicFramePr>
          <p:nvPr>
            <p:extLst>
              <p:ext uri="{D42A27DB-BD31-4B8C-83A1-F6EECF244321}">
                <p14:modId xmlns:p14="http://schemas.microsoft.com/office/powerpoint/2010/main" val="1342732154"/>
              </p:ext>
            </p:extLst>
          </p:nvPr>
        </p:nvGraphicFramePr>
        <p:xfrm>
          <a:off x="3112514" y="2971800"/>
          <a:ext cx="967996" cy="580798"/>
        </p:xfrm>
        <a:graphic>
          <a:graphicData uri="http://schemas.openxmlformats.org/presentationml/2006/ole">
            <mc:AlternateContent xmlns:mc="http://schemas.openxmlformats.org/markup-compatibility/2006">
              <mc:Choice xmlns:v="urn:schemas-microsoft-com:vml" Requires="v">
                <p:oleObj name="Equation" r:id="rId14" imgW="761767" imgH="457855" progId="Equation.DSMT4">
                  <p:embed/>
                </p:oleObj>
              </mc:Choice>
              <mc:Fallback>
                <p:oleObj name="Equation" r:id="rId14" imgW="761767" imgH="457855" progId="Equation.DSMT4">
                  <p:embed/>
                  <p:pic>
                    <p:nvPicPr>
                      <p:cNvPr id="0" name=""/>
                      <p:cNvPicPr/>
                      <p:nvPr/>
                    </p:nvPicPr>
                    <p:blipFill>
                      <a:blip r:embed="rId15"/>
                      <a:stretch>
                        <a:fillRect/>
                      </a:stretch>
                    </p:blipFill>
                    <p:spPr>
                      <a:xfrm>
                        <a:off x="3112514" y="2971800"/>
                        <a:ext cx="967996" cy="580798"/>
                      </a:xfrm>
                      <a:prstGeom prst="rect">
                        <a:avLst/>
                      </a:prstGeom>
                    </p:spPr>
                  </p:pic>
                </p:oleObj>
              </mc:Fallback>
            </mc:AlternateContent>
          </a:graphicData>
        </a:graphic>
      </p:graphicFrame>
    </p:spTree>
    <p:extLst>
      <p:ext uri="{BB962C8B-B14F-4D97-AF65-F5344CB8AC3E}">
        <p14:creationId xmlns:p14="http://schemas.microsoft.com/office/powerpoint/2010/main" val="14901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AE4B2-EB36-4382-919E-F16A9FC1732E}"/>
              </a:ext>
            </a:extLst>
          </p:cNvPr>
          <p:cNvSpPr>
            <a:spLocks noGrp="1"/>
          </p:cNvSpPr>
          <p:nvPr>
            <p:ph type="ctrTitle"/>
          </p:nvPr>
        </p:nvSpPr>
        <p:spPr>
          <a:xfrm>
            <a:off x="2655217" y="162289"/>
            <a:ext cx="6573624" cy="657844"/>
          </a:xfrm>
        </p:spPr>
        <p:txBody>
          <a:bodyPr>
            <a:normAutofit fontScale="90000"/>
          </a:bodyPr>
          <a:lstStyle/>
          <a:p>
            <a:r>
              <a:rPr lang="en-US" sz="3600" b="1" u="sng">
                <a:latin typeface="+mn-lt"/>
              </a:rPr>
              <a:t>Photons and Impurities - Transport</a:t>
            </a:r>
            <a:endParaRPr lang="en-US" b="1" u="sng">
              <a:latin typeface="+mn-lt"/>
            </a:endParaRPr>
          </a:p>
        </p:txBody>
      </p:sp>
      <p:sp>
        <p:nvSpPr>
          <p:cNvPr id="4" name="TextBox 3">
            <a:extLst>
              <a:ext uri="{FF2B5EF4-FFF2-40B4-BE49-F238E27FC236}">
                <a16:creationId xmlns:a16="http://schemas.microsoft.com/office/drawing/2014/main" id="{A8A4C7E1-E218-420A-98B2-F52516D7F784}"/>
              </a:ext>
            </a:extLst>
          </p:cNvPr>
          <p:cNvSpPr txBox="1"/>
          <p:nvPr/>
        </p:nvSpPr>
        <p:spPr>
          <a:xfrm>
            <a:off x="1008668" y="1753386"/>
            <a:ext cx="9916998" cy="523220"/>
          </a:xfrm>
          <a:prstGeom prst="rect">
            <a:avLst/>
          </a:prstGeom>
          <a:noFill/>
        </p:spPr>
        <p:txBody>
          <a:bodyPr wrap="square" rtlCol="0">
            <a:spAutoFit/>
          </a:bodyPr>
          <a:lstStyle/>
          <a:p>
            <a:r>
              <a:rPr lang="en-US" sz="1400"/>
              <a:t>Photons also exhibit localization, and we can test this by examining how their transmission coefficients change with length.  We’d expect: </a:t>
            </a:r>
          </a:p>
        </p:txBody>
      </p:sp>
      <p:graphicFrame>
        <p:nvGraphicFramePr>
          <p:cNvPr id="5" name="Object 4">
            <a:extLst>
              <a:ext uri="{FF2B5EF4-FFF2-40B4-BE49-F238E27FC236}">
                <a16:creationId xmlns:a16="http://schemas.microsoft.com/office/drawing/2014/main" id="{E7826789-4ADF-419C-91FF-48A1A6AD6857}"/>
              </a:ext>
            </a:extLst>
          </p:cNvPr>
          <p:cNvGraphicFramePr>
            <a:graphicFrameLocks noChangeAspect="1"/>
          </p:cNvGraphicFramePr>
          <p:nvPr/>
        </p:nvGraphicFramePr>
        <p:xfrm>
          <a:off x="1096062" y="2465727"/>
          <a:ext cx="1788540" cy="622974"/>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5" name="Object 4">
                        <a:extLst>
                          <a:ext uri="{FF2B5EF4-FFF2-40B4-BE49-F238E27FC236}">
                            <a16:creationId xmlns:a16="http://schemas.microsoft.com/office/drawing/2014/main" id="{E7826789-4ADF-419C-91FF-48A1A6AD6857}"/>
                          </a:ext>
                        </a:extLst>
                      </p:cNvPr>
                      <p:cNvPicPr/>
                      <p:nvPr/>
                    </p:nvPicPr>
                    <p:blipFill>
                      <a:blip r:embed="rId3"/>
                      <a:stretch>
                        <a:fillRect/>
                      </a:stretch>
                    </p:blipFill>
                    <p:spPr>
                      <a:xfrm>
                        <a:off x="1096062" y="2465727"/>
                        <a:ext cx="1788540" cy="622974"/>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58DAA2FC-96BA-4BB4-965A-51D1D3DE8605}"/>
              </a:ext>
            </a:extLst>
          </p:cNvPr>
          <p:cNvSpPr txBox="1"/>
          <p:nvPr/>
        </p:nvSpPr>
        <p:spPr>
          <a:xfrm>
            <a:off x="934825" y="3357514"/>
            <a:ext cx="9916998" cy="738664"/>
          </a:xfrm>
          <a:prstGeom prst="rect">
            <a:avLst/>
          </a:prstGeom>
          <a:noFill/>
        </p:spPr>
        <p:txBody>
          <a:bodyPr wrap="square" rtlCol="0">
            <a:spAutoFit/>
          </a:bodyPr>
          <a:lstStyle/>
          <a:p>
            <a:r>
              <a:rPr lang="en-US" sz="1400"/>
              <a:t>Just like with electrons.  But with photons we have to be careful that we exclude absorption, because that could also lead to an exponential decay rate.  Apparently one difference between the two would be the exceptionally long tail produced by phase-coherence in the legitimate localization case as opposed to the small tail/perhaps Gaussian, that we get with just absorption.</a:t>
            </a:r>
          </a:p>
        </p:txBody>
      </p:sp>
    </p:spTree>
    <p:extLst>
      <p:ext uri="{BB962C8B-B14F-4D97-AF65-F5344CB8AC3E}">
        <p14:creationId xmlns:p14="http://schemas.microsoft.com/office/powerpoint/2010/main" val="2905698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TotalTime>
  <Words>327</Words>
  <Application>Microsoft Office PowerPoint</Application>
  <PresentationFormat>Widescreen</PresentationFormat>
  <Paragraphs>19</Paragraphs>
  <Slides>4</Slides>
  <Notes>0</Notes>
  <HiddenSlides>3</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4</vt:i4>
      </vt:variant>
    </vt:vector>
  </HeadingPairs>
  <TitlesOfParts>
    <vt:vector size="11" baseType="lpstr">
      <vt:lpstr>Arial</vt:lpstr>
      <vt:lpstr>Calibri</vt:lpstr>
      <vt:lpstr>Calibri Light</vt:lpstr>
      <vt:lpstr>Office Theme</vt:lpstr>
      <vt:lpstr>Equation</vt:lpstr>
      <vt:lpstr>MathType 7.0 Equation</vt:lpstr>
      <vt:lpstr>Bitmap Image</vt:lpstr>
      <vt:lpstr>Photons - Interaction</vt:lpstr>
      <vt:lpstr>Photons - Excitations</vt:lpstr>
      <vt:lpstr>Photons – Thermal Properties</vt:lpstr>
      <vt:lpstr>Photons and Impurities - Transport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Photons</dc:title>
  <dc:creator>Andrew Douglas</dc:creator>
  <cp:lastModifiedBy>Andrew Douglas</cp:lastModifiedBy>
  <cp:revision>25</cp:revision>
  <dcterms:created xsi:type="dcterms:W3CDTF">2019-07-10T15:19:52Z</dcterms:created>
  <dcterms:modified xsi:type="dcterms:W3CDTF">2023-05-15T18:33:42Z</dcterms:modified>
</cp:coreProperties>
</file>